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11"/>
  </p:notesMasterIdLst>
  <p:sldIdLst>
    <p:sldId id="256" r:id="rId2"/>
    <p:sldId id="264" r:id="rId3"/>
    <p:sldId id="257" r:id="rId4"/>
    <p:sldId id="258" r:id="rId5"/>
    <p:sldId id="259" r:id="rId6"/>
    <p:sldId id="260" r:id="rId7"/>
    <p:sldId id="261"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56607" autoAdjust="0"/>
  </p:normalViewPr>
  <p:slideViewPr>
    <p:cSldViewPr snapToGrid="0">
      <p:cViewPr varScale="1">
        <p:scale>
          <a:sx n="40" d="100"/>
          <a:sy n="40" d="100"/>
        </p:scale>
        <p:origin x="158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FA486E-2ACC-498C-BF28-E7116005E9DB}" type="datetimeFigureOut">
              <a:rPr lang="en-US" smtClean="0"/>
              <a:t>5/11/2020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A8911-5D0B-4C6E-9CD6-7277C669E0B5}" type="slidenum">
              <a:rPr lang="en-US" smtClean="0"/>
              <a:t>‹#›</a:t>
            </a:fld>
            <a:endParaRPr lang="en-US"/>
          </a:p>
        </p:txBody>
      </p:sp>
    </p:spTree>
    <p:extLst>
      <p:ext uri="{BB962C8B-B14F-4D97-AF65-F5344CB8AC3E}">
        <p14:creationId xmlns:p14="http://schemas.microsoft.com/office/powerpoint/2010/main" val="2311155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Responsible people accept that living cooperatively with others sometimes requires that you do things you might not feel like doing. This can mean anything from doing your homework to showing up to a family wedding when you’d rather go to a football game. </a:t>
            </a:r>
          </a:p>
          <a:p>
            <a:endParaRPr lang="en-US" dirty="0"/>
          </a:p>
          <a:p>
            <a:r>
              <a:rPr lang="en-US" dirty="0"/>
              <a:t>Responsible people are able to figure out the right thing to do in a given situation and do it even without someone there to make them do it. </a:t>
            </a:r>
          </a:p>
          <a:p>
            <a:endParaRPr lang="en-US" dirty="0"/>
          </a:p>
          <a:p>
            <a:r>
              <a:rPr lang="en-US" dirty="0"/>
              <a:t>Responsibility= Choices + Consequences </a:t>
            </a:r>
          </a:p>
          <a:p>
            <a:r>
              <a:rPr lang="en-US" dirty="0"/>
              <a:t>When we accept that what happens to us is usually a product of the choices that  we make, we are accepting responsibility. </a:t>
            </a:r>
          </a:p>
          <a:p>
            <a:endParaRPr lang="en-US" dirty="0"/>
          </a:p>
          <a:p>
            <a:r>
              <a:rPr lang="en-US" dirty="0"/>
              <a:t>When they accept responsibility for the outcome of their choices, they learn to make better choices in the future. Some of these future choices might be about alcohol, tobacco, drugs, sexuality, or violence.</a:t>
            </a:r>
          </a:p>
        </p:txBody>
      </p:sp>
      <p:sp>
        <p:nvSpPr>
          <p:cNvPr id="4" name="Slide Number Placeholder 3"/>
          <p:cNvSpPr>
            <a:spLocks noGrp="1"/>
          </p:cNvSpPr>
          <p:nvPr>
            <p:ph type="sldNum" sz="quarter" idx="5"/>
          </p:nvPr>
        </p:nvSpPr>
        <p:spPr/>
        <p:txBody>
          <a:bodyPr/>
          <a:lstStyle/>
          <a:p>
            <a:fld id="{9C5A8911-5D0B-4C6E-9CD6-7277C669E0B5}" type="slidenum">
              <a:rPr lang="en-US" smtClean="0"/>
              <a:t>3</a:t>
            </a:fld>
            <a:endParaRPr lang="en-US"/>
          </a:p>
        </p:txBody>
      </p:sp>
    </p:spTree>
    <p:extLst>
      <p:ext uri="{BB962C8B-B14F-4D97-AF65-F5344CB8AC3E}">
        <p14:creationId xmlns:p14="http://schemas.microsoft.com/office/powerpoint/2010/main" val="3660618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 up with this attitude will only bring problems in children’s life because they will be blaming everything to someone else instead of learning  to make better choices in the future</a:t>
            </a:r>
          </a:p>
        </p:txBody>
      </p:sp>
      <p:sp>
        <p:nvSpPr>
          <p:cNvPr id="4" name="Slide Number Placeholder 3"/>
          <p:cNvSpPr>
            <a:spLocks noGrp="1"/>
          </p:cNvSpPr>
          <p:nvPr>
            <p:ph type="sldNum" sz="quarter" idx="5"/>
          </p:nvPr>
        </p:nvSpPr>
        <p:spPr/>
        <p:txBody>
          <a:bodyPr/>
          <a:lstStyle/>
          <a:p>
            <a:fld id="{9C5A8911-5D0B-4C6E-9CD6-7277C669E0B5}" type="slidenum">
              <a:rPr lang="en-US" smtClean="0"/>
              <a:t>4</a:t>
            </a:fld>
            <a:endParaRPr lang="en-US"/>
          </a:p>
        </p:txBody>
      </p:sp>
    </p:spTree>
    <p:extLst>
      <p:ext uri="{BB962C8B-B14F-4D97-AF65-F5344CB8AC3E}">
        <p14:creationId xmlns:p14="http://schemas.microsoft.com/office/powerpoint/2010/main" val="344344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is fair to say that we’ve all tried to avoid responsibilities in the past just to find out that we still need to do it or that consequences aren’t too pleasant. Sometimes the responsible choice is less fun than the irresponsible choice, at least in the short run. I think we can all relate to this. I’m sure I’m not the only one who have decided to binge Netflix instead of doing laundry or take money from the savings account to buy something I don’t really need but looks way too cool. Children have similar reasons with one big difference. They have a fear of being wrong and therefore being blamed or punished, and they don’t fully understand consequences.</a:t>
            </a:r>
          </a:p>
        </p:txBody>
      </p:sp>
      <p:sp>
        <p:nvSpPr>
          <p:cNvPr id="4" name="Slide Number Placeholder 3"/>
          <p:cNvSpPr>
            <a:spLocks noGrp="1"/>
          </p:cNvSpPr>
          <p:nvPr>
            <p:ph type="sldNum" sz="quarter" idx="5"/>
          </p:nvPr>
        </p:nvSpPr>
        <p:spPr/>
        <p:txBody>
          <a:bodyPr/>
          <a:lstStyle/>
          <a:p>
            <a:fld id="{9C5A8911-5D0B-4C6E-9CD6-7277C669E0B5}" type="slidenum">
              <a:rPr lang="en-US" smtClean="0"/>
              <a:t>5</a:t>
            </a:fld>
            <a:endParaRPr lang="en-US"/>
          </a:p>
        </p:txBody>
      </p:sp>
    </p:spTree>
    <p:extLst>
      <p:ext uri="{BB962C8B-B14F-4D97-AF65-F5344CB8AC3E}">
        <p14:creationId xmlns:p14="http://schemas.microsoft.com/office/powerpoint/2010/main" val="2253582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A8911-5D0B-4C6E-9CD6-7277C669E0B5}" type="slidenum">
              <a:rPr lang="en-US" smtClean="0"/>
              <a:t>6</a:t>
            </a:fld>
            <a:endParaRPr lang="en-US"/>
          </a:p>
        </p:txBody>
      </p:sp>
    </p:spTree>
    <p:extLst>
      <p:ext uri="{BB962C8B-B14F-4D97-AF65-F5344CB8AC3E}">
        <p14:creationId xmlns:p14="http://schemas.microsoft.com/office/powerpoint/2010/main" val="4015294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5/11/2020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659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5/11/2020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28445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5/11/2020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76185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5/11/2020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70139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5/11/2020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99894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5/11/2020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61823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5/11/2020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62686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5/11/2020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0838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5/11/2020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21939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5/11/2020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31819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5/11/2020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7315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5/11/2020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6028552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24" r:id="rId6"/>
    <p:sldLayoutId id="2147483720" r:id="rId7"/>
    <p:sldLayoutId id="2147483721" r:id="rId8"/>
    <p:sldLayoutId id="2147483722" r:id="rId9"/>
    <p:sldLayoutId id="2147483723"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E4F7DB-62B3-4195-8D6C-A2B93843CAE1}"/>
              </a:ext>
            </a:extLst>
          </p:cNvPr>
          <p:cNvPicPr>
            <a:picLocks noChangeAspect="1"/>
          </p:cNvPicPr>
          <p:nvPr/>
        </p:nvPicPr>
        <p:blipFill rotWithShape="1">
          <a:blip r:embed="rId4"/>
          <a:srcRect l="15628" r="-1" b="-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CAB934-A77E-4FAC-8E78-EFCBDDA9AC00}"/>
              </a:ext>
            </a:extLst>
          </p:cNvPr>
          <p:cNvSpPr>
            <a:spLocks noGrp="1"/>
          </p:cNvSpPr>
          <p:nvPr>
            <p:ph type="ctrTitle"/>
          </p:nvPr>
        </p:nvSpPr>
        <p:spPr>
          <a:xfrm>
            <a:off x="7402882" y="1122363"/>
            <a:ext cx="4469078" cy="3204134"/>
          </a:xfrm>
        </p:spPr>
        <p:txBody>
          <a:bodyPr anchor="b">
            <a:normAutofit/>
          </a:bodyPr>
          <a:lstStyle/>
          <a:p>
            <a:r>
              <a:rPr lang="en-US" sz="4800" dirty="0"/>
              <a:t>Teaching Responsibility</a:t>
            </a:r>
          </a:p>
        </p:txBody>
      </p:sp>
      <p:sp>
        <p:nvSpPr>
          <p:cNvPr id="3" name="Subtitle 2">
            <a:extLst>
              <a:ext uri="{FF2B5EF4-FFF2-40B4-BE49-F238E27FC236}">
                <a16:creationId xmlns:a16="http://schemas.microsoft.com/office/drawing/2014/main" id="{395CB51F-95AB-4A10-AB1F-9ADB3E4A4B61}"/>
              </a:ext>
            </a:extLst>
          </p:cNvPr>
          <p:cNvSpPr>
            <a:spLocks noGrp="1"/>
          </p:cNvSpPr>
          <p:nvPr>
            <p:ph type="subTitle" idx="1"/>
          </p:nvPr>
        </p:nvSpPr>
        <p:spPr>
          <a:xfrm>
            <a:off x="7625741" y="4785631"/>
            <a:ext cx="4023360" cy="1208141"/>
          </a:xfrm>
        </p:spPr>
        <p:txBody>
          <a:bodyPr>
            <a:normAutofit/>
          </a:bodyPr>
          <a:lstStyle/>
          <a:p>
            <a:r>
              <a:rPr lang="en-US" sz="2000" dirty="0"/>
              <a:t>David Lawrence Center </a:t>
            </a:r>
          </a:p>
          <a:p>
            <a:r>
              <a:rPr lang="en-US" sz="2000" dirty="0"/>
              <a:t>Prevention Department</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1790D51-5894-44BF-B1E0-E32883F38289}"/>
              </a:ext>
            </a:extLst>
          </p:cNvPr>
          <p:cNvPicPr>
            <a:picLocks noChangeAspect="1"/>
          </p:cNvPicPr>
          <p:nvPr/>
        </p:nvPicPr>
        <p:blipFill>
          <a:blip r:embed="rId5"/>
          <a:stretch>
            <a:fillRect/>
          </a:stretch>
        </p:blipFill>
        <p:spPr>
          <a:xfrm>
            <a:off x="9800742" y="254021"/>
            <a:ext cx="2231238" cy="1035932"/>
          </a:xfrm>
          <a:prstGeom prst="rect">
            <a:avLst/>
          </a:prstGeom>
        </p:spPr>
      </p:pic>
      <p:pic>
        <p:nvPicPr>
          <p:cNvPr id="7" name="Audio 6">
            <a:hlinkClick r:id="" action="ppaction://media"/>
            <a:extLst>
              <a:ext uri="{FF2B5EF4-FFF2-40B4-BE49-F238E27FC236}">
                <a16:creationId xmlns:a16="http://schemas.microsoft.com/office/drawing/2014/main" id="{5B356E2C-4A1F-476C-B3C5-E5C82434F7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6324529"/>
      </p:ext>
    </p:extLst>
  </p:cSld>
  <p:clrMapOvr>
    <a:masterClrMapping/>
  </p:clrMapOvr>
  <mc:AlternateContent xmlns:mc="http://schemas.openxmlformats.org/markup-compatibility/2006">
    <mc:Choice xmlns:p14="http://schemas.microsoft.com/office/powerpoint/2010/main" Requires="p14">
      <p:transition spd="slow" p14:dur="2000" advTm="16805"/>
    </mc:Choice>
    <mc:Fallback>
      <p:transition spd="slow" advTm="16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294C4F-A962-4AA0-A3BD-2DF8F6EEE213}"/>
              </a:ext>
            </a:extLst>
          </p:cNvPr>
          <p:cNvPicPr>
            <a:picLocks noChangeAspect="1"/>
          </p:cNvPicPr>
          <p:nvPr/>
        </p:nvPicPr>
        <p:blipFill>
          <a:blip r:embed="rId4"/>
          <a:stretch>
            <a:fillRect/>
          </a:stretch>
        </p:blipFill>
        <p:spPr>
          <a:xfrm>
            <a:off x="2026121" y="0"/>
            <a:ext cx="8139757" cy="6858000"/>
          </a:xfrm>
          <a:prstGeom prst="rect">
            <a:avLst/>
          </a:prstGeom>
        </p:spPr>
      </p:pic>
      <p:pic>
        <p:nvPicPr>
          <p:cNvPr id="2" name="Audio 1">
            <a:hlinkClick r:id="" action="ppaction://media"/>
            <a:extLst>
              <a:ext uri="{FF2B5EF4-FFF2-40B4-BE49-F238E27FC236}">
                <a16:creationId xmlns:a16="http://schemas.microsoft.com/office/drawing/2014/main" id="{EA0AD96D-D3C4-42E5-8ED2-2E51239A6E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89286717"/>
      </p:ext>
    </p:extLst>
  </p:cSld>
  <p:clrMapOvr>
    <a:masterClrMapping/>
  </p:clrMapOvr>
  <mc:AlternateContent xmlns:mc="http://schemas.openxmlformats.org/markup-compatibility/2006">
    <mc:Choice xmlns:p14="http://schemas.microsoft.com/office/powerpoint/2010/main" Requires="p14">
      <p:transition spd="slow" p14:dur="2000" advTm="29616"/>
    </mc:Choice>
    <mc:Fallback>
      <p:transition spd="slow" advTm="2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46F1-E551-40B5-9FE5-0FE779CDAC52}"/>
              </a:ext>
            </a:extLst>
          </p:cNvPr>
          <p:cNvSpPr>
            <a:spLocks noGrp="1"/>
          </p:cNvSpPr>
          <p:nvPr>
            <p:ph type="title"/>
          </p:nvPr>
        </p:nvSpPr>
        <p:spPr/>
        <p:txBody>
          <a:bodyPr/>
          <a:lstStyle/>
          <a:p>
            <a:pPr algn="ctr"/>
            <a:r>
              <a:rPr lang="en-US" dirty="0"/>
              <a:t>Responsibility</a:t>
            </a:r>
          </a:p>
        </p:txBody>
      </p:sp>
      <p:sp>
        <p:nvSpPr>
          <p:cNvPr id="5" name="Rectangle 4">
            <a:extLst>
              <a:ext uri="{FF2B5EF4-FFF2-40B4-BE49-F238E27FC236}">
                <a16:creationId xmlns:a16="http://schemas.microsoft.com/office/drawing/2014/main" id="{BC593472-796E-40DD-9F23-9B171141F20C}"/>
              </a:ext>
            </a:extLst>
          </p:cNvPr>
          <p:cNvSpPr/>
          <p:nvPr/>
        </p:nvSpPr>
        <p:spPr>
          <a:xfrm>
            <a:off x="925830" y="2379375"/>
            <a:ext cx="3280410" cy="1643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88B28C3-9AF5-4253-A29E-B39D821C356A}"/>
              </a:ext>
            </a:extLst>
          </p:cNvPr>
          <p:cNvSpPr/>
          <p:nvPr/>
        </p:nvSpPr>
        <p:spPr>
          <a:xfrm>
            <a:off x="1021605" y="2413665"/>
            <a:ext cx="3582293" cy="1477328"/>
          </a:xfrm>
          <a:prstGeom prst="rect">
            <a:avLst/>
          </a:prstGeom>
        </p:spPr>
        <p:txBody>
          <a:bodyPr wrap="square">
            <a:spAutoFit/>
          </a:bodyPr>
          <a:lstStyle/>
          <a:p>
            <a:r>
              <a:rPr lang="en-US" dirty="0"/>
              <a:t>A responsibility is something you are expected to do. </a:t>
            </a:r>
          </a:p>
          <a:p>
            <a:r>
              <a:rPr lang="en-US" dirty="0"/>
              <a:t>Accepting obligations</a:t>
            </a:r>
          </a:p>
          <a:p>
            <a:r>
              <a:rPr lang="en-US" dirty="0"/>
              <a:t>Doing the right thing as the situation calls for it.</a:t>
            </a:r>
          </a:p>
        </p:txBody>
      </p:sp>
      <p:sp>
        <p:nvSpPr>
          <p:cNvPr id="6" name="TextBox 5">
            <a:extLst>
              <a:ext uri="{FF2B5EF4-FFF2-40B4-BE49-F238E27FC236}">
                <a16:creationId xmlns:a16="http://schemas.microsoft.com/office/drawing/2014/main" id="{1FD1F63C-2827-4E67-A536-EE294CD21591}"/>
              </a:ext>
            </a:extLst>
          </p:cNvPr>
          <p:cNvSpPr txBox="1"/>
          <p:nvPr/>
        </p:nvSpPr>
        <p:spPr>
          <a:xfrm flipH="1">
            <a:off x="5016627" y="2878201"/>
            <a:ext cx="2366010" cy="646331"/>
          </a:xfrm>
          <a:prstGeom prst="rect">
            <a:avLst/>
          </a:prstGeom>
          <a:noFill/>
        </p:spPr>
        <p:txBody>
          <a:bodyPr wrap="square" rtlCol="0">
            <a:spAutoFit/>
          </a:bodyPr>
          <a:lstStyle/>
          <a:p>
            <a:r>
              <a:rPr lang="en-US" sz="3600" b="1" dirty="0"/>
              <a:t>R= C+C</a:t>
            </a:r>
          </a:p>
        </p:txBody>
      </p:sp>
      <p:pic>
        <p:nvPicPr>
          <p:cNvPr id="7" name="Picture 6">
            <a:extLst>
              <a:ext uri="{FF2B5EF4-FFF2-40B4-BE49-F238E27FC236}">
                <a16:creationId xmlns:a16="http://schemas.microsoft.com/office/drawing/2014/main" id="{5143F517-3A7B-4670-BC23-4A2928CA5D8A}"/>
              </a:ext>
            </a:extLst>
          </p:cNvPr>
          <p:cNvPicPr>
            <a:picLocks noChangeAspect="1"/>
          </p:cNvPicPr>
          <p:nvPr/>
        </p:nvPicPr>
        <p:blipFill>
          <a:blip r:embed="rId5"/>
          <a:stretch>
            <a:fillRect/>
          </a:stretch>
        </p:blipFill>
        <p:spPr>
          <a:xfrm>
            <a:off x="7588104" y="2978680"/>
            <a:ext cx="4096512" cy="3068912"/>
          </a:xfrm>
          <a:prstGeom prst="rect">
            <a:avLst/>
          </a:prstGeom>
        </p:spPr>
      </p:pic>
      <p:sp>
        <p:nvSpPr>
          <p:cNvPr id="9" name="Oval 8">
            <a:extLst>
              <a:ext uri="{FF2B5EF4-FFF2-40B4-BE49-F238E27FC236}">
                <a16:creationId xmlns:a16="http://schemas.microsoft.com/office/drawing/2014/main" id="{AF8115F2-B6FC-468C-B6C3-A10520B62BC5}"/>
              </a:ext>
            </a:extLst>
          </p:cNvPr>
          <p:cNvSpPr/>
          <p:nvPr/>
        </p:nvSpPr>
        <p:spPr>
          <a:xfrm>
            <a:off x="925830" y="4298587"/>
            <a:ext cx="3169085" cy="136089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2FAB541C-7236-4CA0-B622-9BD3486EBD22}"/>
              </a:ext>
            </a:extLst>
          </p:cNvPr>
          <p:cNvSpPr txBox="1"/>
          <p:nvPr/>
        </p:nvSpPr>
        <p:spPr>
          <a:xfrm>
            <a:off x="1258877" y="4794369"/>
            <a:ext cx="2502993" cy="369332"/>
          </a:xfrm>
          <a:prstGeom prst="rect">
            <a:avLst/>
          </a:prstGeom>
          <a:noFill/>
        </p:spPr>
        <p:txBody>
          <a:bodyPr wrap="none" rtlCol="0">
            <a:spAutoFit/>
          </a:bodyPr>
          <a:lstStyle/>
          <a:p>
            <a:r>
              <a:rPr lang="en-US" dirty="0"/>
              <a:t>Why is this important?</a:t>
            </a:r>
          </a:p>
        </p:txBody>
      </p:sp>
      <p:sp>
        <p:nvSpPr>
          <p:cNvPr id="11" name="Rectangle 10">
            <a:extLst>
              <a:ext uri="{FF2B5EF4-FFF2-40B4-BE49-F238E27FC236}">
                <a16:creationId xmlns:a16="http://schemas.microsoft.com/office/drawing/2014/main" id="{7C00926D-1BA9-446B-9C6D-CB74364A049E}"/>
              </a:ext>
            </a:extLst>
          </p:cNvPr>
          <p:cNvSpPr/>
          <p:nvPr/>
        </p:nvSpPr>
        <p:spPr>
          <a:xfrm>
            <a:off x="4427962" y="4023360"/>
            <a:ext cx="2827097" cy="2286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715BF4-93EC-4F86-BFBE-4C286687D20F}"/>
              </a:ext>
            </a:extLst>
          </p:cNvPr>
          <p:cNvSpPr/>
          <p:nvPr/>
        </p:nvSpPr>
        <p:spPr>
          <a:xfrm>
            <a:off x="4576128" y="4114122"/>
            <a:ext cx="2502993" cy="2031325"/>
          </a:xfrm>
          <a:prstGeom prst="rect">
            <a:avLst/>
          </a:prstGeom>
        </p:spPr>
        <p:txBody>
          <a:bodyPr wrap="square">
            <a:spAutoFit/>
          </a:bodyPr>
          <a:lstStyle/>
          <a:p>
            <a:r>
              <a:rPr lang="en-US" dirty="0"/>
              <a:t>Teaching kids to take responsibility for their actions and to responsibly perform tasks is a key step toward character maturity and success.</a:t>
            </a:r>
          </a:p>
        </p:txBody>
      </p:sp>
      <p:pic>
        <p:nvPicPr>
          <p:cNvPr id="3" name="Audio 2">
            <a:hlinkClick r:id="" action="ppaction://media"/>
            <a:extLst>
              <a:ext uri="{FF2B5EF4-FFF2-40B4-BE49-F238E27FC236}">
                <a16:creationId xmlns:a16="http://schemas.microsoft.com/office/drawing/2014/main" id="{77DFE567-988C-4FFF-B2F3-25F9F415B7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56393649"/>
      </p:ext>
    </p:extLst>
  </p:cSld>
  <p:clrMapOvr>
    <a:masterClrMapping/>
  </p:clrMapOvr>
  <mc:AlternateContent xmlns:mc="http://schemas.openxmlformats.org/markup-compatibility/2006">
    <mc:Choice xmlns:p14="http://schemas.microsoft.com/office/powerpoint/2010/main" Requires="p14">
      <p:transition spd="slow" p14:dur="2000" advTm="103507"/>
    </mc:Choice>
    <mc:Fallback>
      <p:transition spd="slow" advTm="103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7642-2C36-485E-84A6-F56A063A7674}"/>
              </a:ext>
            </a:extLst>
          </p:cNvPr>
          <p:cNvSpPr>
            <a:spLocks noGrp="1"/>
          </p:cNvSpPr>
          <p:nvPr>
            <p:ph type="title"/>
          </p:nvPr>
        </p:nvSpPr>
        <p:spPr/>
        <p:txBody>
          <a:bodyPr/>
          <a:lstStyle/>
          <a:p>
            <a:pPr algn="ctr"/>
            <a:r>
              <a:rPr lang="en-US" dirty="0"/>
              <a:t>The value of Responsibility</a:t>
            </a:r>
          </a:p>
        </p:txBody>
      </p:sp>
      <p:sp>
        <p:nvSpPr>
          <p:cNvPr id="4" name="Rectangle 3">
            <a:extLst>
              <a:ext uri="{FF2B5EF4-FFF2-40B4-BE49-F238E27FC236}">
                <a16:creationId xmlns:a16="http://schemas.microsoft.com/office/drawing/2014/main" id="{2F1ABE72-AB57-4879-A92C-7EC943AEAF38}"/>
              </a:ext>
            </a:extLst>
          </p:cNvPr>
          <p:cNvSpPr/>
          <p:nvPr/>
        </p:nvSpPr>
        <p:spPr>
          <a:xfrm>
            <a:off x="659130" y="2350115"/>
            <a:ext cx="4072890" cy="1477328"/>
          </a:xfrm>
          <a:prstGeom prst="rect">
            <a:avLst/>
          </a:prstGeom>
        </p:spPr>
        <p:txBody>
          <a:bodyPr wrap="square">
            <a:spAutoFit/>
          </a:bodyPr>
          <a:lstStyle/>
          <a:p>
            <a:r>
              <a:rPr lang="en-US" dirty="0"/>
              <a:t>For many people, everything is someone else’s fault. Every problem can be explained away with reasons why they can’t affect the situation or the outcome</a:t>
            </a:r>
          </a:p>
        </p:txBody>
      </p:sp>
      <p:sp>
        <p:nvSpPr>
          <p:cNvPr id="5" name="Arrow: Right 4">
            <a:extLst>
              <a:ext uri="{FF2B5EF4-FFF2-40B4-BE49-F238E27FC236}">
                <a16:creationId xmlns:a16="http://schemas.microsoft.com/office/drawing/2014/main" id="{11C79D04-D52E-444C-82CA-16772B26F28E}"/>
              </a:ext>
            </a:extLst>
          </p:cNvPr>
          <p:cNvSpPr/>
          <p:nvPr/>
        </p:nvSpPr>
        <p:spPr>
          <a:xfrm>
            <a:off x="4732020" y="2834640"/>
            <a:ext cx="708660"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9E6A4BA-56EF-48DC-8F7E-A277918DDB84}"/>
              </a:ext>
            </a:extLst>
          </p:cNvPr>
          <p:cNvSpPr txBox="1"/>
          <p:nvPr/>
        </p:nvSpPr>
        <p:spPr>
          <a:xfrm>
            <a:off x="6006652" y="2441555"/>
            <a:ext cx="5596515" cy="923330"/>
          </a:xfrm>
          <a:prstGeom prst="rect">
            <a:avLst/>
          </a:prstGeom>
          <a:noFill/>
        </p:spPr>
        <p:txBody>
          <a:bodyPr wrap="square" rtlCol="0">
            <a:spAutoFit/>
          </a:bodyPr>
          <a:lstStyle/>
          <a:p>
            <a:r>
              <a:rPr lang="en-US" dirty="0"/>
              <a:t>Teaching responsibility will prevent children to feel entitle to things they haven’t worked hard enough or simply don’t deserve</a:t>
            </a:r>
          </a:p>
        </p:txBody>
      </p:sp>
      <p:sp>
        <p:nvSpPr>
          <p:cNvPr id="9" name="TextBox 8">
            <a:extLst>
              <a:ext uri="{FF2B5EF4-FFF2-40B4-BE49-F238E27FC236}">
                <a16:creationId xmlns:a16="http://schemas.microsoft.com/office/drawing/2014/main" id="{69C7986C-44E4-4ED6-BFE4-B150AF00AA5D}"/>
              </a:ext>
            </a:extLst>
          </p:cNvPr>
          <p:cNvSpPr txBox="1"/>
          <p:nvPr/>
        </p:nvSpPr>
        <p:spPr>
          <a:xfrm>
            <a:off x="5269798" y="4876145"/>
            <a:ext cx="3300031" cy="923330"/>
          </a:xfrm>
          <a:prstGeom prst="rect">
            <a:avLst/>
          </a:prstGeom>
          <a:noFill/>
        </p:spPr>
        <p:txBody>
          <a:bodyPr wrap="square" rtlCol="0">
            <a:spAutoFit/>
          </a:bodyPr>
          <a:lstStyle/>
          <a:p>
            <a:r>
              <a:rPr lang="en-US" dirty="0"/>
              <a:t>Teaching responsibility will show them they’re capable of doing things</a:t>
            </a:r>
          </a:p>
        </p:txBody>
      </p:sp>
      <p:sp>
        <p:nvSpPr>
          <p:cNvPr id="11" name="Arrow: Down 10">
            <a:extLst>
              <a:ext uri="{FF2B5EF4-FFF2-40B4-BE49-F238E27FC236}">
                <a16:creationId xmlns:a16="http://schemas.microsoft.com/office/drawing/2014/main" id="{E2A28B6F-9C57-456E-AC7F-D8D6481E681B}"/>
              </a:ext>
            </a:extLst>
          </p:cNvPr>
          <p:cNvSpPr/>
          <p:nvPr/>
        </p:nvSpPr>
        <p:spPr>
          <a:xfrm>
            <a:off x="6503670" y="3543300"/>
            <a:ext cx="160020" cy="1188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1764F00-DB7A-4C8D-A70E-101CB88CFFE4}"/>
              </a:ext>
            </a:extLst>
          </p:cNvPr>
          <p:cNvSpPr txBox="1"/>
          <p:nvPr/>
        </p:nvSpPr>
        <p:spPr>
          <a:xfrm>
            <a:off x="1461423" y="5109210"/>
            <a:ext cx="2468304" cy="369332"/>
          </a:xfrm>
          <a:prstGeom prst="rect">
            <a:avLst/>
          </a:prstGeom>
          <a:noFill/>
        </p:spPr>
        <p:txBody>
          <a:bodyPr wrap="none" rtlCol="0">
            <a:spAutoFit/>
          </a:bodyPr>
          <a:lstStyle/>
          <a:p>
            <a:r>
              <a:rPr lang="en-US" dirty="0"/>
              <a:t>Cultivate Self-Esteem </a:t>
            </a:r>
          </a:p>
        </p:txBody>
      </p:sp>
      <p:sp>
        <p:nvSpPr>
          <p:cNvPr id="13" name="Arrow: Right 12">
            <a:extLst>
              <a:ext uri="{FF2B5EF4-FFF2-40B4-BE49-F238E27FC236}">
                <a16:creationId xmlns:a16="http://schemas.microsoft.com/office/drawing/2014/main" id="{4D08AA08-3BC6-4557-A41D-FBFCF27D511F}"/>
              </a:ext>
            </a:extLst>
          </p:cNvPr>
          <p:cNvSpPr/>
          <p:nvPr/>
        </p:nvSpPr>
        <p:spPr>
          <a:xfrm flipH="1">
            <a:off x="4012214" y="5225296"/>
            <a:ext cx="1256724"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7694021-E6D3-43F8-9A8A-E38C2FB70DE2}"/>
              </a:ext>
            </a:extLst>
          </p:cNvPr>
          <p:cNvPicPr>
            <a:picLocks noChangeAspect="1"/>
          </p:cNvPicPr>
          <p:nvPr/>
        </p:nvPicPr>
        <p:blipFill>
          <a:blip r:embed="rId5"/>
          <a:stretch>
            <a:fillRect/>
          </a:stretch>
        </p:blipFill>
        <p:spPr>
          <a:xfrm>
            <a:off x="8569829" y="3429000"/>
            <a:ext cx="2566416" cy="3208020"/>
          </a:xfrm>
          <a:prstGeom prst="rect">
            <a:avLst/>
          </a:prstGeom>
        </p:spPr>
      </p:pic>
      <p:pic>
        <p:nvPicPr>
          <p:cNvPr id="7" name="Audio 6">
            <a:hlinkClick r:id="" action="ppaction://media"/>
            <a:extLst>
              <a:ext uri="{FF2B5EF4-FFF2-40B4-BE49-F238E27FC236}">
                <a16:creationId xmlns:a16="http://schemas.microsoft.com/office/drawing/2014/main" id="{652B36B0-3265-4856-9518-780C2D4675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19942369"/>
      </p:ext>
    </p:extLst>
  </p:cSld>
  <p:clrMapOvr>
    <a:masterClrMapping/>
  </p:clrMapOvr>
  <mc:AlternateContent xmlns:mc="http://schemas.openxmlformats.org/markup-compatibility/2006">
    <mc:Choice xmlns:p14="http://schemas.microsoft.com/office/powerpoint/2010/main" Requires="p14">
      <p:transition spd="slow" p14:dur="2000" advTm="48734"/>
    </mc:Choice>
    <mc:Fallback>
      <p:transition spd="slow" advTm="48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FDE63-2BDC-415B-BBE4-50D00A670C22}"/>
              </a:ext>
            </a:extLst>
          </p:cNvPr>
          <p:cNvSpPr>
            <a:spLocks noGrp="1"/>
          </p:cNvSpPr>
          <p:nvPr>
            <p:ph type="title"/>
          </p:nvPr>
        </p:nvSpPr>
        <p:spPr/>
        <p:txBody>
          <a:bodyPr/>
          <a:lstStyle/>
          <a:p>
            <a:pPr algn="ctr"/>
            <a:r>
              <a:rPr lang="en-US"/>
              <a:t>Avoiding Responsibility</a:t>
            </a:r>
            <a:endParaRPr lang="en-US" dirty="0"/>
          </a:p>
        </p:txBody>
      </p:sp>
      <p:sp>
        <p:nvSpPr>
          <p:cNvPr id="5" name="Rectangle 4">
            <a:extLst>
              <a:ext uri="{FF2B5EF4-FFF2-40B4-BE49-F238E27FC236}">
                <a16:creationId xmlns:a16="http://schemas.microsoft.com/office/drawing/2014/main" id="{39DD862E-EF90-426A-8437-6CA03BEC3933}"/>
              </a:ext>
            </a:extLst>
          </p:cNvPr>
          <p:cNvSpPr/>
          <p:nvPr/>
        </p:nvSpPr>
        <p:spPr>
          <a:xfrm>
            <a:off x="868682" y="2577465"/>
            <a:ext cx="4206240" cy="1268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5B19725-1DE3-4056-ADD5-8E6C41B5C9ED}"/>
              </a:ext>
            </a:extLst>
          </p:cNvPr>
          <p:cNvSpPr txBox="1"/>
          <p:nvPr/>
        </p:nvSpPr>
        <p:spPr>
          <a:xfrm>
            <a:off x="1074423" y="2703195"/>
            <a:ext cx="3817620" cy="923330"/>
          </a:xfrm>
          <a:prstGeom prst="rect">
            <a:avLst/>
          </a:prstGeom>
          <a:noFill/>
        </p:spPr>
        <p:txBody>
          <a:bodyPr wrap="square" rtlCol="0">
            <a:spAutoFit/>
          </a:bodyPr>
          <a:lstStyle/>
          <a:p>
            <a:r>
              <a:rPr lang="en-US"/>
              <a:t>Fear of being wrong and, therefore, being blamed or punished</a:t>
            </a:r>
            <a:endParaRPr lang="en-US" dirty="0"/>
          </a:p>
        </p:txBody>
      </p:sp>
      <p:sp>
        <p:nvSpPr>
          <p:cNvPr id="7" name="Rectangle 6">
            <a:extLst>
              <a:ext uri="{FF2B5EF4-FFF2-40B4-BE49-F238E27FC236}">
                <a16:creationId xmlns:a16="http://schemas.microsoft.com/office/drawing/2014/main" id="{C7A4B4AC-633C-47C2-9B57-7C1860B7892C}"/>
              </a:ext>
            </a:extLst>
          </p:cNvPr>
          <p:cNvSpPr/>
          <p:nvPr/>
        </p:nvSpPr>
        <p:spPr>
          <a:xfrm>
            <a:off x="6650055" y="5351026"/>
            <a:ext cx="4633641" cy="537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A5E48C-3CBB-4D50-A8E0-91D3EF42C0B8}"/>
              </a:ext>
            </a:extLst>
          </p:cNvPr>
          <p:cNvSpPr txBox="1"/>
          <p:nvPr/>
        </p:nvSpPr>
        <p:spPr>
          <a:xfrm>
            <a:off x="6650055" y="5408176"/>
            <a:ext cx="4633641" cy="369332"/>
          </a:xfrm>
          <a:prstGeom prst="rect">
            <a:avLst/>
          </a:prstGeom>
          <a:noFill/>
        </p:spPr>
        <p:txBody>
          <a:bodyPr wrap="none" rtlCol="0">
            <a:spAutoFit/>
          </a:bodyPr>
          <a:lstStyle/>
          <a:p>
            <a:r>
              <a:rPr lang="en-US"/>
              <a:t>They don’t fully understand consequences</a:t>
            </a:r>
            <a:endParaRPr lang="en-US" dirty="0"/>
          </a:p>
        </p:txBody>
      </p:sp>
      <p:pic>
        <p:nvPicPr>
          <p:cNvPr id="8" name="Picture 7">
            <a:extLst>
              <a:ext uri="{FF2B5EF4-FFF2-40B4-BE49-F238E27FC236}">
                <a16:creationId xmlns:a16="http://schemas.microsoft.com/office/drawing/2014/main" id="{2B1BB327-5633-44D7-90E6-49B4E503B86C}"/>
              </a:ext>
            </a:extLst>
          </p:cNvPr>
          <p:cNvPicPr>
            <a:picLocks noChangeAspect="1"/>
          </p:cNvPicPr>
          <p:nvPr/>
        </p:nvPicPr>
        <p:blipFill>
          <a:blip r:embed="rId5"/>
          <a:stretch>
            <a:fillRect/>
          </a:stretch>
        </p:blipFill>
        <p:spPr>
          <a:xfrm>
            <a:off x="6650055" y="2549590"/>
            <a:ext cx="2517395" cy="2517395"/>
          </a:xfrm>
          <a:prstGeom prst="rect">
            <a:avLst/>
          </a:prstGeom>
        </p:spPr>
      </p:pic>
      <p:pic>
        <p:nvPicPr>
          <p:cNvPr id="10" name="Audio 9">
            <a:hlinkClick r:id="" action="ppaction://media"/>
            <a:extLst>
              <a:ext uri="{FF2B5EF4-FFF2-40B4-BE49-F238E27FC236}">
                <a16:creationId xmlns:a16="http://schemas.microsoft.com/office/drawing/2014/main" id="{07515964-3F0D-462D-ABA6-B086231F45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67149741"/>
      </p:ext>
    </p:extLst>
  </p:cSld>
  <p:clrMapOvr>
    <a:masterClrMapping/>
  </p:clrMapOvr>
  <mc:AlternateContent xmlns:mc="http://schemas.openxmlformats.org/markup-compatibility/2006">
    <mc:Choice xmlns:p14="http://schemas.microsoft.com/office/powerpoint/2010/main" Requires="p14">
      <p:transition spd="slow" p14:dur="2000" advTm="51981"/>
    </mc:Choice>
    <mc:Fallback>
      <p:transition spd="slow" advTm="5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DEAF2-D445-4E30-B5C3-D33A5B5EEC85}"/>
              </a:ext>
            </a:extLst>
          </p:cNvPr>
          <p:cNvSpPr>
            <a:spLocks noGrp="1"/>
          </p:cNvSpPr>
          <p:nvPr>
            <p:ph type="title"/>
          </p:nvPr>
        </p:nvSpPr>
        <p:spPr/>
        <p:txBody>
          <a:bodyPr/>
          <a:lstStyle/>
          <a:p>
            <a:pPr algn="ctr"/>
            <a:r>
              <a:rPr lang="en-US" dirty="0"/>
              <a:t>Tips for Teaching</a:t>
            </a:r>
          </a:p>
        </p:txBody>
      </p:sp>
      <p:sp>
        <p:nvSpPr>
          <p:cNvPr id="3" name="Content Placeholder 2">
            <a:extLst>
              <a:ext uri="{FF2B5EF4-FFF2-40B4-BE49-F238E27FC236}">
                <a16:creationId xmlns:a16="http://schemas.microsoft.com/office/drawing/2014/main" id="{EE1842E1-7040-40D4-98D1-918CB3369185}"/>
              </a:ext>
            </a:extLst>
          </p:cNvPr>
          <p:cNvSpPr>
            <a:spLocks noGrp="1"/>
          </p:cNvSpPr>
          <p:nvPr>
            <p:ph idx="1"/>
          </p:nvPr>
        </p:nvSpPr>
        <p:spPr/>
        <p:txBody>
          <a:bodyPr>
            <a:normAutofit/>
          </a:bodyPr>
          <a:lstStyle/>
          <a:p>
            <a:pPr lvl="1"/>
            <a:r>
              <a:rPr lang="en-US" sz="2100" dirty="0"/>
              <a:t>Let them help you</a:t>
            </a:r>
          </a:p>
          <a:p>
            <a:pPr lvl="1"/>
            <a:r>
              <a:rPr lang="en-US" sz="2100" dirty="0"/>
              <a:t>Model responsibility</a:t>
            </a:r>
          </a:p>
          <a:p>
            <a:pPr lvl="1"/>
            <a:r>
              <a:rPr lang="en-US" sz="2100" dirty="0"/>
              <a:t>Praise them</a:t>
            </a:r>
          </a:p>
          <a:p>
            <a:pPr lvl="1"/>
            <a:r>
              <a:rPr lang="en-US" sz="2100" dirty="0"/>
              <a:t>Some age appropriate chores or task for children (toddlers to teens)</a:t>
            </a:r>
          </a:p>
          <a:p>
            <a:pPr lvl="1"/>
            <a:r>
              <a:rPr lang="en-US" sz="2100" dirty="0"/>
              <a:t>Trust them with something “bigger”</a:t>
            </a:r>
          </a:p>
          <a:p>
            <a:pPr lvl="1"/>
            <a:r>
              <a:rPr lang="en-US" sz="2100" dirty="0"/>
              <a:t>Manage your expectations as parents</a:t>
            </a:r>
          </a:p>
          <a:p>
            <a:pPr lvl="1"/>
            <a:r>
              <a:rPr lang="en-US" sz="2100" dirty="0"/>
              <a:t>Provide a routine</a:t>
            </a:r>
          </a:p>
          <a:p>
            <a:pPr lvl="1"/>
            <a:r>
              <a:rPr lang="en-US" sz="2100" dirty="0"/>
              <a:t>Teach consequences in a positive and healthy way</a:t>
            </a:r>
          </a:p>
          <a:p>
            <a:pPr marL="0" indent="0">
              <a:buNone/>
            </a:pPr>
            <a:endParaRPr lang="en-US" dirty="0"/>
          </a:p>
        </p:txBody>
      </p:sp>
      <p:pic>
        <p:nvPicPr>
          <p:cNvPr id="8" name="Audio 7">
            <a:hlinkClick r:id="" action="ppaction://media"/>
            <a:extLst>
              <a:ext uri="{FF2B5EF4-FFF2-40B4-BE49-F238E27FC236}">
                <a16:creationId xmlns:a16="http://schemas.microsoft.com/office/drawing/2014/main" id="{08501760-1C1B-4FD0-8826-C0FDF2A311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99422963"/>
      </p:ext>
    </p:extLst>
  </p:cSld>
  <p:clrMapOvr>
    <a:masterClrMapping/>
  </p:clrMapOvr>
  <mc:AlternateContent xmlns:mc="http://schemas.openxmlformats.org/markup-compatibility/2006">
    <mc:Choice xmlns:p14="http://schemas.microsoft.com/office/powerpoint/2010/main" Requires="p14">
      <p:transition spd="slow" p14:dur="2000" advTm="60747"/>
    </mc:Choice>
    <mc:Fallback>
      <p:transition spd="slow" advTm="60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F32C-7651-4E76-8ED6-152FE15AC05C}"/>
              </a:ext>
            </a:extLst>
          </p:cNvPr>
          <p:cNvSpPr>
            <a:spLocks noGrp="1"/>
          </p:cNvSpPr>
          <p:nvPr>
            <p:ph type="title"/>
          </p:nvPr>
        </p:nvSpPr>
        <p:spPr/>
        <p:txBody>
          <a:bodyPr/>
          <a:lstStyle/>
          <a:p>
            <a:pPr algn="ctr"/>
            <a:r>
              <a:rPr lang="en-US" dirty="0"/>
              <a:t>Make it Fun</a:t>
            </a:r>
          </a:p>
        </p:txBody>
      </p:sp>
      <p:sp>
        <p:nvSpPr>
          <p:cNvPr id="3" name="Content Placeholder 2">
            <a:extLst>
              <a:ext uri="{FF2B5EF4-FFF2-40B4-BE49-F238E27FC236}">
                <a16:creationId xmlns:a16="http://schemas.microsoft.com/office/drawing/2014/main" id="{BB65EF07-2060-4686-BD0C-F37506812893}"/>
              </a:ext>
            </a:extLst>
          </p:cNvPr>
          <p:cNvSpPr>
            <a:spLocks noGrp="1"/>
          </p:cNvSpPr>
          <p:nvPr>
            <p:ph idx="1"/>
          </p:nvPr>
        </p:nvSpPr>
        <p:spPr/>
        <p:txBody>
          <a:bodyPr>
            <a:normAutofit/>
          </a:bodyPr>
          <a:lstStyle/>
          <a:p>
            <a:r>
              <a:rPr lang="en-US" dirty="0"/>
              <a:t>Plan on baking something together and establish who is responsible of what part of the baking. Example, you’re making cookies and so you will get the ingredients together and your child will mix and make shapes of the cookies.</a:t>
            </a:r>
          </a:p>
        </p:txBody>
      </p:sp>
      <p:pic>
        <p:nvPicPr>
          <p:cNvPr id="4" name="Audio 3">
            <a:hlinkClick r:id="" action="ppaction://media"/>
            <a:extLst>
              <a:ext uri="{FF2B5EF4-FFF2-40B4-BE49-F238E27FC236}">
                <a16:creationId xmlns:a16="http://schemas.microsoft.com/office/drawing/2014/main" id="{749F7737-C02C-497B-9AA3-65B9197978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89857542"/>
      </p:ext>
    </p:extLst>
  </p:cSld>
  <p:clrMapOvr>
    <a:masterClrMapping/>
  </p:clrMapOvr>
  <mc:AlternateContent xmlns:mc="http://schemas.openxmlformats.org/markup-compatibility/2006">
    <mc:Choice xmlns:p14="http://schemas.microsoft.com/office/powerpoint/2010/main" Requires="p14">
      <p:transition spd="slow" p14:dur="2000" advTm="21773"/>
    </mc:Choice>
    <mc:Fallback>
      <p:transition spd="slow" advTm="21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44B81-4EC0-471E-9C5F-43BF2B821F5C}"/>
              </a:ext>
            </a:extLst>
          </p:cNvPr>
          <p:cNvSpPr>
            <a:spLocks noGrp="1"/>
          </p:cNvSpPr>
          <p:nvPr>
            <p:ph type="title"/>
          </p:nvPr>
        </p:nvSpPr>
        <p:spPr/>
        <p:txBody>
          <a:bodyPr/>
          <a:lstStyle/>
          <a:p>
            <a:pPr algn="ctr"/>
            <a:r>
              <a:rPr lang="en-US" dirty="0"/>
              <a:t>Make it Fun</a:t>
            </a:r>
          </a:p>
        </p:txBody>
      </p:sp>
      <p:sp>
        <p:nvSpPr>
          <p:cNvPr id="3" name="Content Placeholder 2">
            <a:extLst>
              <a:ext uri="{FF2B5EF4-FFF2-40B4-BE49-F238E27FC236}">
                <a16:creationId xmlns:a16="http://schemas.microsoft.com/office/drawing/2014/main" id="{7D163574-C09C-42B6-AD64-51CB26BFEF37}"/>
              </a:ext>
            </a:extLst>
          </p:cNvPr>
          <p:cNvSpPr>
            <a:spLocks noGrp="1"/>
          </p:cNvSpPr>
          <p:nvPr>
            <p:ph idx="1"/>
          </p:nvPr>
        </p:nvSpPr>
        <p:spPr>
          <a:xfrm>
            <a:off x="908304" y="1728216"/>
            <a:ext cx="10168128" cy="3694176"/>
          </a:xfrm>
        </p:spPr>
        <p:txBody>
          <a:bodyPr/>
          <a:lstStyle/>
          <a:p>
            <a:r>
              <a:rPr lang="en-US" dirty="0"/>
              <a:t>Crowed Pot: get some seeds, cotton, newspaper, or toilet paper. Have child taking care of the seeds as they germinate. They must be watered everyday but just to keep it moist. Explain children about being responsible and make sure they understand the plants are their (children) responsibility</a:t>
            </a:r>
          </a:p>
          <a:p>
            <a:endParaRPr lang="en-US" dirty="0"/>
          </a:p>
        </p:txBody>
      </p:sp>
      <p:pic>
        <p:nvPicPr>
          <p:cNvPr id="4" name="Picture 3">
            <a:extLst>
              <a:ext uri="{FF2B5EF4-FFF2-40B4-BE49-F238E27FC236}">
                <a16:creationId xmlns:a16="http://schemas.microsoft.com/office/drawing/2014/main" id="{FFBEBC8F-2C4A-464D-98E6-F102A723A61B}"/>
              </a:ext>
            </a:extLst>
          </p:cNvPr>
          <p:cNvPicPr>
            <a:picLocks noChangeAspect="1"/>
          </p:cNvPicPr>
          <p:nvPr/>
        </p:nvPicPr>
        <p:blipFill>
          <a:blip r:embed="rId4"/>
          <a:stretch>
            <a:fillRect/>
          </a:stretch>
        </p:blipFill>
        <p:spPr>
          <a:xfrm>
            <a:off x="4055165" y="4144618"/>
            <a:ext cx="3617843" cy="2713382"/>
          </a:xfrm>
          <a:prstGeom prst="rect">
            <a:avLst/>
          </a:prstGeom>
        </p:spPr>
      </p:pic>
      <p:pic>
        <p:nvPicPr>
          <p:cNvPr id="6" name="Audio 5">
            <a:hlinkClick r:id="" action="ppaction://media"/>
            <a:extLst>
              <a:ext uri="{FF2B5EF4-FFF2-40B4-BE49-F238E27FC236}">
                <a16:creationId xmlns:a16="http://schemas.microsoft.com/office/drawing/2014/main" id="{1D37024E-9630-4AE7-92AD-E5AE0C0798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22861656"/>
      </p:ext>
    </p:extLst>
  </p:cSld>
  <p:clrMapOvr>
    <a:masterClrMapping/>
  </p:clrMapOvr>
  <mc:AlternateContent xmlns:mc="http://schemas.openxmlformats.org/markup-compatibility/2006">
    <mc:Choice xmlns:p14="http://schemas.microsoft.com/office/powerpoint/2010/main" Requires="p14">
      <p:transition spd="slow" p14:dur="2000" advTm="32554"/>
    </mc:Choice>
    <mc:Fallback>
      <p:transition spd="slow" advTm="32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E973-5673-4123-A52B-7893398D41E6}"/>
              </a:ext>
            </a:extLst>
          </p:cNvPr>
          <p:cNvSpPr>
            <a:spLocks noGrp="1"/>
          </p:cNvSpPr>
          <p:nvPr>
            <p:ph type="title"/>
          </p:nvPr>
        </p:nvSpPr>
        <p:spPr/>
        <p:txBody>
          <a:bodyPr/>
          <a:lstStyle/>
          <a:p>
            <a:pPr algn="ctr"/>
            <a:r>
              <a:rPr lang="en-US" dirty="0"/>
              <a:t>Wrap Up</a:t>
            </a:r>
          </a:p>
        </p:txBody>
      </p:sp>
      <p:sp>
        <p:nvSpPr>
          <p:cNvPr id="3" name="Content Placeholder 2">
            <a:extLst>
              <a:ext uri="{FF2B5EF4-FFF2-40B4-BE49-F238E27FC236}">
                <a16:creationId xmlns:a16="http://schemas.microsoft.com/office/drawing/2014/main" id="{69969F9A-8EC4-4DC0-9E68-1F9BEB246C5E}"/>
              </a:ext>
            </a:extLst>
          </p:cNvPr>
          <p:cNvSpPr>
            <a:spLocks noGrp="1"/>
          </p:cNvSpPr>
          <p:nvPr>
            <p:ph idx="1"/>
          </p:nvPr>
        </p:nvSpPr>
        <p:spPr>
          <a:xfrm>
            <a:off x="1115568" y="2213113"/>
            <a:ext cx="10168128" cy="3959087"/>
          </a:xfrm>
        </p:spPr>
        <p:txBody>
          <a:bodyPr>
            <a:normAutofit fontScale="92500" lnSpcReduction="10000"/>
          </a:bodyPr>
          <a:lstStyle/>
          <a:p>
            <a:r>
              <a:rPr lang="en-US" dirty="0"/>
              <a:t>Responsibility is something you are expected to do. It’s about doing the right thing as the situation calls for it.</a:t>
            </a:r>
          </a:p>
          <a:p>
            <a:r>
              <a:rPr lang="en-US" dirty="0"/>
              <a:t>Teaching responsibility will show them they’re capable of doing things, cultivate self-esteem, and avoid entitlement </a:t>
            </a:r>
          </a:p>
          <a:p>
            <a:r>
              <a:rPr lang="en-US" dirty="0"/>
              <a:t>They avoid responsibility for the same reasons as adults, but they don’t fully understand consequences</a:t>
            </a:r>
          </a:p>
          <a:p>
            <a:r>
              <a:rPr lang="en-US" dirty="0"/>
              <a:t>There are many ways you can start teaching responsibility at home and it doesn’t have to be boring</a:t>
            </a:r>
          </a:p>
          <a:p>
            <a:endParaRPr lang="en-US" dirty="0"/>
          </a:p>
          <a:p>
            <a:pPr marL="0" indent="0">
              <a:buNone/>
            </a:pPr>
            <a:endParaRPr lang="en-US" dirty="0"/>
          </a:p>
        </p:txBody>
      </p:sp>
      <p:pic>
        <p:nvPicPr>
          <p:cNvPr id="6" name="Audio 5">
            <a:hlinkClick r:id="" action="ppaction://media"/>
            <a:extLst>
              <a:ext uri="{FF2B5EF4-FFF2-40B4-BE49-F238E27FC236}">
                <a16:creationId xmlns:a16="http://schemas.microsoft.com/office/drawing/2014/main" id="{446969CD-6CB6-4C54-846C-0BF09530E9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96167193"/>
      </p:ext>
    </p:extLst>
  </p:cSld>
  <p:clrMapOvr>
    <a:masterClrMapping/>
  </p:clrMapOvr>
  <mc:AlternateContent xmlns:mc="http://schemas.openxmlformats.org/markup-compatibility/2006">
    <mc:Choice xmlns:p14="http://schemas.microsoft.com/office/powerpoint/2010/main" Requires="p14">
      <p:transition spd="slow" p14:dur="2000" advTm="54841"/>
    </mc:Choice>
    <mc:Fallback>
      <p:transition spd="slow" advTm="54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AccentBoxVTI">
  <a:themeElements>
    <a:clrScheme name="AnalogousFromLightSeedRightStep">
      <a:dk1>
        <a:srgbClr val="000000"/>
      </a:dk1>
      <a:lt1>
        <a:srgbClr val="FFFFFF"/>
      </a:lt1>
      <a:dk2>
        <a:srgbClr val="3C3922"/>
      </a:dk2>
      <a:lt2>
        <a:srgbClr val="E2E5E8"/>
      </a:lt2>
      <a:accent1>
        <a:srgbClr val="E98A3A"/>
      </a:accent1>
      <a:accent2>
        <a:srgbClr val="B1A23A"/>
      </a:accent2>
      <a:accent3>
        <a:srgbClr val="91AD4D"/>
      </a:accent3>
      <a:accent4>
        <a:srgbClr val="5BB537"/>
      </a:accent4>
      <a:accent5>
        <a:srgbClr val="2EBA3F"/>
      </a:accent5>
      <a:accent6>
        <a:srgbClr val="32B67A"/>
      </a:accent6>
      <a:hlink>
        <a:srgbClr val="5D85A7"/>
      </a:hlink>
      <a:folHlink>
        <a:srgbClr val="828282"/>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2800</TotalTime>
  <Words>678</Words>
  <Application>Microsoft Office PowerPoint</Application>
  <PresentationFormat>Widescreen</PresentationFormat>
  <Paragraphs>50</Paragraphs>
  <Slides>9</Slides>
  <Notes>4</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Avenir Next LT Pro</vt:lpstr>
      <vt:lpstr>Calibri</vt:lpstr>
      <vt:lpstr>AccentBoxVTI</vt:lpstr>
      <vt:lpstr>Teaching Responsibility</vt:lpstr>
      <vt:lpstr>PowerPoint Presentation</vt:lpstr>
      <vt:lpstr>Responsibility</vt:lpstr>
      <vt:lpstr>The value of Responsibility</vt:lpstr>
      <vt:lpstr>Avoiding Responsibility</vt:lpstr>
      <vt:lpstr>Tips for Teaching</vt:lpstr>
      <vt:lpstr>Make it Fun</vt:lpstr>
      <vt:lpstr>Make it Fun</vt:lpstr>
      <vt:lpstr>Wrap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Responsibility</dc:title>
  <dc:creator>Vanessa Rivero</dc:creator>
  <cp:lastModifiedBy>Vanessa Rivero</cp:lastModifiedBy>
  <cp:revision>12</cp:revision>
  <dcterms:created xsi:type="dcterms:W3CDTF">2020-05-05T14:47:30Z</dcterms:created>
  <dcterms:modified xsi:type="dcterms:W3CDTF">2020-05-11T18:53:00Z</dcterms:modified>
</cp:coreProperties>
</file>